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7" r:id="rId3"/>
    <p:sldId id="293" r:id="rId4"/>
    <p:sldId id="306" r:id="rId5"/>
    <p:sldId id="314" r:id="rId6"/>
    <p:sldId id="315" r:id="rId7"/>
    <p:sldId id="316" r:id="rId8"/>
    <p:sldId id="317" r:id="rId9"/>
    <p:sldId id="290" r:id="rId10"/>
    <p:sldId id="318" r:id="rId11"/>
    <p:sldId id="295" r:id="rId12"/>
    <p:sldId id="32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BFF"/>
    <a:srgbClr val="655D5B"/>
    <a:srgbClr val="E2CBB7"/>
    <a:srgbClr val="EEE9E2"/>
    <a:srgbClr val="FCF7F2"/>
    <a:srgbClr val="554F4D"/>
    <a:srgbClr val="D0C4B0"/>
    <a:srgbClr val="E1D9CC"/>
    <a:srgbClr val="F2E0CA"/>
    <a:srgbClr val="F6E9D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09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38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39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425 1 24575,'-4'0'0,"-2"4"0,-2 1 0,-6 0 0,-3-1 0,1 3 0,-1 0 0,-1-1 0,-2 2 0,-1 0 0,3-1-8191</inkml:trace>
  <inkml:trace contextRef="#ctx0" brushRef="#br0" timeOffset="1">145 141 24575,'0'4'0,"-4"1"0,-5 0 0,-5-1 0,0 3 0,-2 0 0,2 3 0,-1-1 0,-1-1 0,1 2 0,0-1 0,2-2-8191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0.1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24575,'-4'0'0,"-5"0"0,-1 4 0,-3 1 0,-3 0 0,-3-1 0,1 3 0,1 0 0,-1-1 0,2 2 0,0 1 0,-1-3 0,-2-1 0,3-2-8191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1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1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24575,'0'4'0,"-4"1"0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0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0 24575,'0'0'-8191</inkml:trace>
  <inkml:trace contextRef="#ctx0" brushRef="#br0" timeOffset="1">1 94 24575,'0'4'0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0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2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24575,'0'4'0,"-4"1"0</inkml:trace>
  <inkml:trace contextRef="#ctx0" brushRef="#br0" timeOffset="1">1 48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1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24575,'-4'0'0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3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24575,'-4'0'0,"-5"0"0,-1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3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24575,'-4'0'0,"-1"4"0,-4 1 0,0 4 0,-3 1 0,0-2-8191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39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24575,'0'3'0,"-4"3"0,-5-1 0,-1 2 0,-3 1 0,1 3 0,-2-1 0,2 3 0,3-2-8191</inkml:trace>
  <inkml:trace contextRef="#ctx0" brushRef="#br0" timeOffset="1">23 163 24575,'-4'0'0,"-2"4"0,2 6 0,-5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24575,'-4'0'0,"-2"4"0,-3 1 0,0 4 0,-3 1 0,1 1 0,2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1:44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0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1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1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0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  <inkml:trace contextRef="#ctx0" brushRef="#br0" timeOffset="1">1 93 24575,'0'4'0,"0"6"0,0 4 0,0 0-8191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2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24T14:50:1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2023-07-25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18" Type="http://schemas.openxmlformats.org/officeDocument/2006/relationships/image" Target="../media/image8.png"/><Relationship Id="rId26" Type="http://schemas.openxmlformats.org/officeDocument/2006/relationships/customXml" Target="../ink/ink17.xml"/><Relationship Id="rId39" Type="http://schemas.openxmlformats.org/officeDocument/2006/relationships/customXml" Target="../ink/ink25.xml"/><Relationship Id="rId3" Type="http://schemas.openxmlformats.org/officeDocument/2006/relationships/image" Target="../media/image4.png"/><Relationship Id="rId21" Type="http://schemas.openxmlformats.org/officeDocument/2006/relationships/customXml" Target="../ink/ink13.xml"/><Relationship Id="rId34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17" Type="http://schemas.openxmlformats.org/officeDocument/2006/relationships/customXml" Target="../ink/ink11.xml"/><Relationship Id="rId25" Type="http://schemas.openxmlformats.org/officeDocument/2006/relationships/customXml" Target="../ink/ink16.xml"/><Relationship Id="rId33" Type="http://schemas.openxmlformats.org/officeDocument/2006/relationships/customXml" Target="../ink/ink22.xml"/><Relationship Id="rId38" Type="http://schemas.openxmlformats.org/officeDocument/2006/relationships/image" Target="../media/image15.png"/><Relationship Id="rId2" Type="http://schemas.openxmlformats.org/officeDocument/2006/relationships/image" Target="../media/image3.png"/><Relationship Id="rId16" Type="http://schemas.openxmlformats.org/officeDocument/2006/relationships/customXml" Target="../ink/ink10.xml"/><Relationship Id="rId20" Type="http://schemas.openxmlformats.org/officeDocument/2006/relationships/image" Target="../media/image9.png"/><Relationship Id="rId29" Type="http://schemas.openxmlformats.org/officeDocument/2006/relationships/customXml" Target="../ink/ink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customXml" Target="../ink/ink6.xml"/><Relationship Id="rId24" Type="http://schemas.openxmlformats.org/officeDocument/2006/relationships/image" Target="../media/image10.png"/><Relationship Id="rId32" Type="http://schemas.openxmlformats.org/officeDocument/2006/relationships/image" Target="../media/image12.png"/><Relationship Id="rId37" Type="http://schemas.openxmlformats.org/officeDocument/2006/relationships/customXml" Target="../ink/ink24.xml"/><Relationship Id="rId40" Type="http://schemas.openxmlformats.org/officeDocument/2006/relationships/image" Target="../media/image16.png"/><Relationship Id="rId5" Type="http://schemas.openxmlformats.org/officeDocument/2006/relationships/customXml" Target="../ink/ink1.xml"/><Relationship Id="rId15" Type="http://schemas.openxmlformats.org/officeDocument/2006/relationships/customXml" Target="../ink/ink9.xml"/><Relationship Id="rId23" Type="http://schemas.openxmlformats.org/officeDocument/2006/relationships/customXml" Target="../ink/ink15.xml"/><Relationship Id="rId28" Type="http://schemas.openxmlformats.org/officeDocument/2006/relationships/customXml" Target="../ink/ink18.xml"/><Relationship Id="rId36" Type="http://schemas.openxmlformats.org/officeDocument/2006/relationships/image" Target="../media/image14.png"/><Relationship Id="rId10" Type="http://schemas.openxmlformats.org/officeDocument/2006/relationships/customXml" Target="../ink/ink5.xml"/><Relationship Id="rId19" Type="http://schemas.openxmlformats.org/officeDocument/2006/relationships/customXml" Target="../ink/ink12.xml"/><Relationship Id="rId31" Type="http://schemas.openxmlformats.org/officeDocument/2006/relationships/customXml" Target="../ink/ink21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customXml" Target="../ink/ink8.xml"/><Relationship Id="rId22" Type="http://schemas.openxmlformats.org/officeDocument/2006/relationships/customXml" Target="../ink/ink14.xml"/><Relationship Id="rId27" Type="http://schemas.openxmlformats.org/officeDocument/2006/relationships/image" Target="../media/image11.png"/><Relationship Id="rId30" Type="http://schemas.openxmlformats.org/officeDocument/2006/relationships/customXml" Target="../ink/ink20.xml"/><Relationship Id="rId35" Type="http://schemas.openxmlformats.org/officeDocument/2006/relationships/customXml" Target="../ink/ink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65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(1) DFS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61" y="1366568"/>
            <a:ext cx="6441510" cy="285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467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(2) BFS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09" y="3199080"/>
            <a:ext cx="5144655" cy="28487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2300" y="1260088"/>
            <a:ext cx="102233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554F4D"/>
                </a:solidFill>
              </a:rPr>
              <a:t>BFS(</a:t>
            </a:r>
            <a:r>
              <a:rPr lang="en-US" altLang="ko-KR" sz="2000" dirty="0"/>
              <a:t>Breadth First </a:t>
            </a:r>
            <a:r>
              <a:rPr lang="en-US" altLang="ko-KR" sz="2000" dirty="0" smtClean="0"/>
              <a:t>Search</a:t>
            </a:r>
            <a:r>
              <a:rPr lang="en-US" altLang="ko-KR" sz="2000" dirty="0" smtClean="0">
                <a:solidFill>
                  <a:srgbClr val="554F4D"/>
                </a:solidFill>
              </a:rPr>
              <a:t>)  : </a:t>
            </a:r>
            <a:r>
              <a:rPr lang="ko-KR" altLang="en-US" sz="2000" dirty="0" smtClean="0">
                <a:solidFill>
                  <a:srgbClr val="554F4D"/>
                </a:solidFill>
              </a:rPr>
              <a:t>너비 우선 탐색방식   </a:t>
            </a:r>
            <a:r>
              <a:rPr lang="en-US" altLang="ko-KR" sz="2000" dirty="0" smtClean="0">
                <a:solidFill>
                  <a:srgbClr val="554F4D"/>
                </a:solidFill>
              </a:rPr>
              <a:t>---------  Queue </a:t>
            </a:r>
            <a:r>
              <a:rPr lang="ko-KR" altLang="en-US" sz="2000" dirty="0" smtClean="0">
                <a:solidFill>
                  <a:srgbClr val="554F4D"/>
                </a:solidFill>
              </a:rPr>
              <a:t>사용</a:t>
            </a:r>
            <a:endParaRPr lang="en-US" altLang="ko-KR" sz="2000" dirty="0" smtClean="0">
              <a:solidFill>
                <a:srgbClr val="554F4D"/>
              </a:solidFill>
            </a:endParaRPr>
          </a:p>
          <a:p>
            <a:endParaRPr lang="en-US" altLang="ko-KR" sz="2000" dirty="0" smtClean="0">
              <a:solidFill>
                <a:srgbClr val="554F4D"/>
              </a:solidFill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 smtClean="0"/>
              <a:t>탐색 시작 </a:t>
            </a:r>
            <a:r>
              <a:rPr lang="ko-KR" altLang="en-US" sz="2000" dirty="0" err="1" smtClean="0"/>
              <a:t>노드를</a:t>
            </a:r>
            <a:r>
              <a:rPr lang="ko-KR" altLang="en-US" sz="2000" dirty="0" smtClean="0"/>
              <a:t> 큐에 삽입하고 방문 처리를 합니다</a:t>
            </a:r>
            <a:r>
              <a:rPr lang="en-US" altLang="ko-KR" sz="20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 smtClean="0">
                <a:solidFill>
                  <a:srgbClr val="554F4D"/>
                </a:solidFill>
              </a:rPr>
              <a:t>큐에서 </a:t>
            </a:r>
            <a:r>
              <a:rPr lang="ko-KR" altLang="en-US" sz="2000" dirty="0" err="1" smtClean="0">
                <a:solidFill>
                  <a:srgbClr val="554F4D"/>
                </a:solidFill>
              </a:rPr>
              <a:t>노드를</a:t>
            </a:r>
            <a:r>
              <a:rPr lang="ko-KR" altLang="en-US" sz="2000" dirty="0" smtClean="0">
                <a:solidFill>
                  <a:srgbClr val="554F4D"/>
                </a:solidFill>
              </a:rPr>
              <a:t> 꺼낸 뒤에 해당 </a:t>
            </a:r>
            <a:r>
              <a:rPr lang="ko-KR" altLang="en-US" sz="2000" dirty="0" err="1" smtClean="0">
                <a:solidFill>
                  <a:srgbClr val="554F4D"/>
                </a:solidFill>
              </a:rPr>
              <a:t>노드의</a:t>
            </a:r>
            <a:r>
              <a:rPr lang="ko-KR" altLang="en-US" sz="2000" dirty="0" smtClean="0">
                <a:solidFill>
                  <a:srgbClr val="554F4D"/>
                </a:solidFill>
              </a:rPr>
              <a:t> 인접 </a:t>
            </a:r>
            <a:r>
              <a:rPr lang="ko-KR" altLang="en-US" sz="2000" dirty="0" err="1" smtClean="0">
                <a:solidFill>
                  <a:srgbClr val="554F4D"/>
                </a:solidFill>
              </a:rPr>
              <a:t>노드중에서</a:t>
            </a:r>
            <a:r>
              <a:rPr lang="ko-KR" altLang="en-US" sz="2000" dirty="0" smtClean="0">
                <a:solidFill>
                  <a:srgbClr val="554F4D"/>
                </a:solidFill>
              </a:rPr>
              <a:t> 방문하지 않은 </a:t>
            </a:r>
            <a:r>
              <a:rPr lang="ko-KR" altLang="en-US" sz="2000" dirty="0" err="1" smtClean="0">
                <a:solidFill>
                  <a:srgbClr val="554F4D"/>
                </a:solidFill>
              </a:rPr>
              <a:t>노드를</a:t>
            </a:r>
            <a:endParaRPr lang="en-US" altLang="ko-KR" sz="2000" dirty="0" smtClean="0">
              <a:solidFill>
                <a:srgbClr val="554F4D"/>
              </a:solidFill>
            </a:endParaRPr>
          </a:p>
          <a:p>
            <a:r>
              <a:rPr lang="en-US" altLang="ko-KR" sz="2000" dirty="0">
                <a:solidFill>
                  <a:srgbClr val="554F4D"/>
                </a:solidFill>
              </a:rPr>
              <a:t> </a:t>
            </a:r>
            <a:r>
              <a:rPr lang="en-US" altLang="ko-KR" sz="2000" dirty="0" smtClean="0">
                <a:solidFill>
                  <a:srgbClr val="554F4D"/>
                </a:solidFill>
              </a:rPr>
              <a:t>   </a:t>
            </a:r>
            <a:r>
              <a:rPr lang="ko-KR" altLang="en-US" sz="2000" dirty="0" smtClean="0">
                <a:solidFill>
                  <a:srgbClr val="554F4D"/>
                </a:solidFill>
              </a:rPr>
              <a:t>모두 큐에 삽입하고 방문 처리합니다</a:t>
            </a:r>
            <a:r>
              <a:rPr lang="en-US" altLang="ko-KR" sz="2000" dirty="0" smtClean="0">
                <a:solidFill>
                  <a:srgbClr val="554F4D"/>
                </a:solidFill>
              </a:rPr>
              <a:t>.</a:t>
            </a:r>
          </a:p>
          <a:p>
            <a:r>
              <a:rPr lang="en-US" altLang="ko-KR" sz="2000" dirty="0" smtClean="0">
                <a:solidFill>
                  <a:srgbClr val="554F4D"/>
                </a:solidFill>
              </a:rPr>
              <a:t>-  </a:t>
            </a:r>
            <a:r>
              <a:rPr lang="ko-KR" altLang="en-US" sz="2000" dirty="0">
                <a:solidFill>
                  <a:srgbClr val="554F4D"/>
                </a:solidFill>
              </a:rPr>
              <a:t> </a:t>
            </a:r>
            <a:r>
              <a:rPr lang="ko-KR" altLang="en-US" sz="2000" dirty="0" smtClean="0">
                <a:solidFill>
                  <a:srgbClr val="554F4D"/>
                </a:solidFill>
              </a:rPr>
              <a:t>더 이상 </a:t>
            </a:r>
            <a:r>
              <a:rPr lang="en-US" altLang="ko-KR" sz="2000" dirty="0" smtClean="0">
                <a:solidFill>
                  <a:srgbClr val="554F4D"/>
                </a:solidFill>
              </a:rPr>
              <a:t>2</a:t>
            </a:r>
            <a:r>
              <a:rPr lang="ko-KR" altLang="en-US" sz="2000" dirty="0" smtClean="0">
                <a:solidFill>
                  <a:srgbClr val="554F4D"/>
                </a:solidFill>
              </a:rPr>
              <a:t>번의 과정을 수행할 수 없을 때 까지 반복합니다</a:t>
            </a:r>
            <a:r>
              <a:rPr lang="en-US" altLang="ko-KR" sz="2000" dirty="0" smtClean="0">
                <a:solidFill>
                  <a:srgbClr val="554F4D"/>
                </a:solidFill>
              </a:rPr>
              <a:t>.</a:t>
            </a:r>
            <a:endParaRPr lang="en-US" altLang="ko-KR" sz="2000" dirty="0">
              <a:solidFill>
                <a:srgbClr val="554F4D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09" y="6180383"/>
            <a:ext cx="4780973" cy="45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96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(2) BFS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9396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8680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173901" y="225418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자료형</a:t>
            </a:r>
            <a:r>
              <a:rPr lang="en-US" altLang="ko-KR" sz="3200" dirty="0">
                <a:solidFill>
                  <a:srgbClr val="554F4D"/>
                </a:solidFill>
              </a:rPr>
              <a:t>, </a:t>
            </a:r>
            <a:r>
              <a:rPr lang="ko-KR" altLang="en-US" sz="3200" dirty="0">
                <a:solidFill>
                  <a:srgbClr val="554F4D"/>
                </a:solidFill>
              </a:rPr>
              <a:t>내장함수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338490" y="332911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173901" y="3390739"/>
            <a:ext cx="366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Stack, Queue,</a:t>
            </a:r>
            <a:r>
              <a:rPr lang="ko-KR" altLang="en-US" sz="3200" dirty="0">
                <a:solidFill>
                  <a:srgbClr val="554F4D"/>
                </a:solidFill>
              </a:rPr>
              <a:t> </a:t>
            </a:r>
            <a:r>
              <a:rPr lang="en-US" altLang="ko-KR" sz="3200" dirty="0">
                <a:solidFill>
                  <a:srgbClr val="554F4D"/>
                </a:solidFill>
              </a:rPr>
              <a:t>Deque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38490" y="439754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090011" y="4459097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Sort(</a:t>
            </a:r>
            <a:r>
              <a:rPr lang="ko-KR" altLang="en-US" sz="3200" dirty="0">
                <a:solidFill>
                  <a:srgbClr val="554F4D"/>
                </a:solidFill>
              </a:rPr>
              <a:t>정렬</a:t>
            </a:r>
            <a:r>
              <a:rPr lang="en-US" altLang="ko-KR" sz="3200" dirty="0">
                <a:solidFill>
                  <a:srgbClr val="554F4D"/>
                </a:solidFill>
              </a:rPr>
              <a:t>)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0" y="477594"/>
            <a:ext cx="5614557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905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전체 목차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F879323-C084-4899-4DA9-06FEB8B9CEB4}"/>
              </a:ext>
            </a:extLst>
          </p:cNvPr>
          <p:cNvSpPr txBox="1"/>
          <p:nvPr/>
        </p:nvSpPr>
        <p:spPr>
          <a:xfrm>
            <a:off x="1330475" y="5518631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4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2D3294B-890E-4858-B27B-EE88FFE3EAC5}"/>
              </a:ext>
            </a:extLst>
          </p:cNvPr>
          <p:cNvSpPr txBox="1"/>
          <p:nvPr/>
        </p:nvSpPr>
        <p:spPr>
          <a:xfrm>
            <a:off x="2090011" y="5580186"/>
            <a:ext cx="2013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DFS / BFS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73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418734" y="1025561"/>
            <a:ext cx="2897332" cy="3483439"/>
            <a:chOff x="418734" y="1025561"/>
            <a:chExt cx="2897332" cy="3483439"/>
          </a:xfrm>
        </p:grpSpPr>
        <p:sp>
          <p:nvSpPr>
            <p:cNvPr id="3" name="직사각형 2">
              <a:extLst>
                <a:ext uri="{FF2B5EF4-FFF2-40B4-BE49-F238E27FC236}">
                  <a16:creationId xmlns=""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196640" y="3167390"/>
              <a:ext cx="13415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54F4D"/>
                  </a:solidFill>
                </a:rPr>
                <a:t>DFS,BFS</a:t>
              </a:r>
              <a:endParaRPr lang="ko-KR" altLang="en-US" sz="2800" dirty="0">
                <a:solidFill>
                  <a:srgbClr val="554F4D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418734" y="1025561"/>
              <a:ext cx="28973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chemeClr val="bg1"/>
                  </a:solidFill>
                </a:rPr>
                <a:t>Part 4.</a:t>
              </a:r>
              <a:endParaRPr lang="ko-KR" altLang="en-US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</a:t>
            </a:r>
            <a:r>
              <a:rPr lang="ko-KR" altLang="en-US" sz="3600" dirty="0">
                <a:solidFill>
                  <a:srgbClr val="554F4D"/>
                </a:solidFill>
              </a:rPr>
              <a:t>재귀함수</a:t>
            </a:r>
            <a:r>
              <a:rPr lang="en-US" altLang="ko-KR" sz="3600" dirty="0">
                <a:solidFill>
                  <a:srgbClr val="554F4D"/>
                </a:solidFill>
              </a:rPr>
              <a:t>(Recursion Function)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86468B5-BB1F-C977-86DE-59C73EE9C588}"/>
              </a:ext>
            </a:extLst>
          </p:cNvPr>
          <p:cNvSpPr txBox="1"/>
          <p:nvPr/>
        </p:nvSpPr>
        <p:spPr>
          <a:xfrm>
            <a:off x="738232" y="1371464"/>
            <a:ext cx="1109863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400" dirty="0">
                <a:solidFill>
                  <a:srgbClr val="554F4D"/>
                </a:solidFill>
              </a:rPr>
              <a:t>재귀 함수 </a:t>
            </a:r>
            <a:r>
              <a:rPr lang="en-US" altLang="ko-KR" sz="2400" dirty="0">
                <a:solidFill>
                  <a:srgbClr val="554F4D"/>
                </a:solidFill>
              </a:rPr>
              <a:t>: </a:t>
            </a:r>
            <a:r>
              <a:rPr lang="ko-KR" altLang="en-US" sz="2400" dirty="0">
                <a:solidFill>
                  <a:srgbClr val="554F4D"/>
                </a:solidFill>
              </a:rPr>
              <a:t>자기 자신을 다시 호출하는 함수</a:t>
            </a:r>
            <a:endParaRPr lang="en-US" altLang="ko-KR" sz="2400" dirty="0">
              <a:solidFill>
                <a:srgbClr val="554F4D"/>
              </a:solidFill>
            </a:endParaRPr>
          </a:p>
          <a:p>
            <a:pPr marL="342900" indent="-342900" algn="l">
              <a:buFontTx/>
              <a:buChar char="-"/>
            </a:pP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(1)	</a:t>
            </a:r>
            <a:r>
              <a:rPr lang="ko-KR" altLang="en-US" sz="2000" dirty="0">
                <a:solidFill>
                  <a:srgbClr val="554F4D"/>
                </a:solidFill>
              </a:rPr>
              <a:t>자기 자신을 부르는 함수이기 때문에 종료조건이 확실하지 않으면 무한 반복할 수도 있음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  -&gt;  </a:t>
            </a:r>
            <a:r>
              <a:rPr lang="ko-KR" altLang="en-US" sz="2000" dirty="0">
                <a:solidFill>
                  <a:srgbClr val="554F4D"/>
                </a:solidFill>
              </a:rPr>
              <a:t>따라서 종료조건을 확실히 해야함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        </a:t>
            </a:r>
            <a:r>
              <a:rPr lang="ko-KR" altLang="en-US" sz="2000" dirty="0">
                <a:solidFill>
                  <a:srgbClr val="554F4D"/>
                </a:solidFill>
              </a:rPr>
              <a:t>종료 조건을 제대로 하지 않으면 무한 루프위험성 ↑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(2)	</a:t>
            </a:r>
            <a:r>
              <a:rPr lang="ko-KR" altLang="en-US" sz="2000" dirty="0">
                <a:solidFill>
                  <a:srgbClr val="554F4D"/>
                </a:solidFill>
              </a:rPr>
              <a:t>모든 재귀 함수는 반복문을 이용하여 동일한 기능을 구현할 수 있다</a:t>
            </a:r>
            <a:r>
              <a:rPr lang="en-US" altLang="ko-KR" sz="2000" dirty="0">
                <a:solidFill>
                  <a:srgbClr val="554F4D"/>
                </a:solidFill>
              </a:rPr>
              <a:t>.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  <a:r>
              <a:rPr lang="ko-KR" altLang="en-US" sz="2000" dirty="0">
                <a:solidFill>
                  <a:srgbClr val="554F4D"/>
                </a:solidFill>
              </a:rPr>
              <a:t>하지만 재귀함수를 이용하면 간단하게 해결할 수 있는 문제가 많기 때문에 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  <a:r>
              <a:rPr lang="ko-KR" altLang="en-US" sz="2000" dirty="0">
                <a:solidFill>
                  <a:srgbClr val="554F4D"/>
                </a:solidFill>
              </a:rPr>
              <a:t>재귀함수를 알아야 함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(3) 	DFS</a:t>
            </a:r>
            <a:r>
              <a:rPr lang="ko-KR" altLang="en-US" sz="2000" dirty="0">
                <a:solidFill>
                  <a:srgbClr val="554F4D"/>
                </a:solidFill>
              </a:rPr>
              <a:t>를 이용하여 문제를 풀 때 스택을 이용하지 않고 재귀함수로 푸는 경우가 많음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677937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</a:t>
            </a:r>
            <a:r>
              <a:rPr lang="ko-KR" altLang="en-US" sz="3600" dirty="0">
                <a:solidFill>
                  <a:srgbClr val="554F4D"/>
                </a:solidFill>
              </a:rPr>
              <a:t>재귀함수</a:t>
            </a:r>
            <a:r>
              <a:rPr lang="en-US" altLang="ko-KR" sz="3600" dirty="0">
                <a:solidFill>
                  <a:srgbClr val="554F4D"/>
                </a:solidFill>
              </a:rPr>
              <a:t>(Recursion Function)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86468B5-BB1F-C977-86DE-59C73EE9C588}"/>
              </a:ext>
            </a:extLst>
          </p:cNvPr>
          <p:cNvSpPr txBox="1"/>
          <p:nvPr/>
        </p:nvSpPr>
        <p:spPr>
          <a:xfrm>
            <a:off x="738232" y="1371464"/>
            <a:ext cx="110986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간단한 예제</a:t>
            </a:r>
            <a:r>
              <a:rPr lang="en-US" altLang="ko-KR" sz="2800" dirty="0">
                <a:solidFill>
                  <a:srgbClr val="554F4D"/>
                </a:solidFill>
              </a:rPr>
              <a:t>1   - </a:t>
            </a:r>
            <a:r>
              <a:rPr lang="ko-KR" altLang="en-US" sz="2000" dirty="0">
                <a:solidFill>
                  <a:srgbClr val="554F4D"/>
                </a:solidFill>
              </a:rPr>
              <a:t>단순 출력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1087056-4A2F-0227-00CC-2DE92B904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2" y="1873281"/>
            <a:ext cx="3343275" cy="3009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88B4EE7-3A64-20A7-6C22-966E6763C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920" y="1608038"/>
            <a:ext cx="723900" cy="16989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F3892A4-B477-0B94-79BE-86C26AA1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915" y="5841744"/>
            <a:ext cx="4667250" cy="771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78B0C73-B3FA-0B9C-D9E7-289AB09B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26" y="3617521"/>
            <a:ext cx="723900" cy="16989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>
                <a:extLst>
                  <a:ext uri="{FF2B5EF4-FFF2-40B4-BE49-F238E27FC236}">
                    <a16:creationId xmlns="" xmlns:a16="http://schemas.microsoft.com/office/drawing/2014/main" id="{03BEBF2C-CA20-6433-D280-C1B109758325}"/>
                  </a:ext>
                </a:extLst>
              </p14:cNvPr>
              <p14:cNvContentPartPr/>
              <p14:nvPr/>
            </p14:nvContentPartPr>
            <p14:xfrm>
              <a:off x="4957590" y="3531798"/>
              <a:ext cx="360" cy="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03BEBF2C-CA20-6433-D280-C1B109758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8950" y="35227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="" xmlns:a16="http://schemas.microsoft.com/office/drawing/2014/main" id="{D4F6FFFA-64B2-6385-50F6-8DD18A061C6D}"/>
                  </a:ext>
                </a:extLst>
              </p14:cNvPr>
              <p14:cNvContentPartPr/>
              <p14:nvPr/>
            </p14:nvContentPartPr>
            <p14:xfrm>
              <a:off x="4974510" y="3590478"/>
              <a:ext cx="3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D4F6FFFA-64B2-6385-50F6-8DD18A061C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5510" y="358147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2CA3688F-DCEA-95C5-D0AA-821B839538E2}"/>
              </a:ext>
            </a:extLst>
          </p:cNvPr>
          <p:cNvGrpSpPr/>
          <p:nvPr/>
        </p:nvGrpSpPr>
        <p:grpSpPr>
          <a:xfrm>
            <a:off x="4948950" y="3346758"/>
            <a:ext cx="9000" cy="17280"/>
            <a:chOff x="4948950" y="3346758"/>
            <a:chExt cx="9000" cy="1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잉크 14">
                  <a:extLst>
                    <a:ext uri="{FF2B5EF4-FFF2-40B4-BE49-F238E27FC236}">
                      <a16:creationId xmlns="" xmlns:a16="http://schemas.microsoft.com/office/drawing/2014/main" id="{44790A00-AC90-700F-A6C6-67437F434D74}"/>
                    </a:ext>
                  </a:extLst>
                </p14:cNvPr>
                <p14:cNvContentPartPr/>
                <p14:nvPr/>
              </p14:nvContentPartPr>
              <p14:xfrm>
                <a:off x="4948950" y="3363678"/>
                <a:ext cx="360" cy="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4790A00-AC90-700F-A6C6-67437F434D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40310" y="33546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잉크 18">
                  <a:extLst>
                    <a:ext uri="{FF2B5EF4-FFF2-40B4-BE49-F238E27FC236}">
                      <a16:creationId xmlns="" xmlns:a16="http://schemas.microsoft.com/office/drawing/2014/main" id="{6B539D74-94CF-2F80-4A87-10CB31AC81F3}"/>
                    </a:ext>
                  </a:extLst>
                </p14:cNvPr>
                <p14:cNvContentPartPr/>
                <p14:nvPr/>
              </p14:nvContentPartPr>
              <p14:xfrm>
                <a:off x="4957590" y="3346758"/>
                <a:ext cx="3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6B539D74-94CF-2F80-4A87-10CB31AC81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48950" y="3338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잉크 19">
                <a:extLst>
                  <a:ext uri="{FF2B5EF4-FFF2-40B4-BE49-F238E27FC236}">
                    <a16:creationId xmlns="" xmlns:a16="http://schemas.microsoft.com/office/drawing/2014/main" id="{B9E1B25B-CD03-41A8-12C8-5FD0BFAEAB41}"/>
                  </a:ext>
                </a:extLst>
              </p14:cNvPr>
              <p14:cNvContentPartPr/>
              <p14:nvPr/>
            </p14:nvContentPartPr>
            <p14:xfrm>
              <a:off x="4957590" y="3405798"/>
              <a:ext cx="360" cy="180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B9E1B25B-CD03-41A8-12C8-5FD0BFAEAB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8950" y="3396798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FAC662A0-A0F6-E501-5731-19C4AC5E7535}"/>
              </a:ext>
            </a:extLst>
          </p:cNvPr>
          <p:cNvGrpSpPr/>
          <p:nvPr/>
        </p:nvGrpSpPr>
        <p:grpSpPr>
          <a:xfrm>
            <a:off x="4957590" y="3439278"/>
            <a:ext cx="360" cy="48960"/>
            <a:chOff x="4957590" y="3439278"/>
            <a:chExt cx="360" cy="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잉크 15">
                  <a:extLst>
                    <a:ext uri="{FF2B5EF4-FFF2-40B4-BE49-F238E27FC236}">
                      <a16:creationId xmlns="" xmlns:a16="http://schemas.microsoft.com/office/drawing/2014/main" id="{EA93FCBB-A789-7C66-D368-F4115F9FB392}"/>
                    </a:ext>
                  </a:extLst>
                </p14:cNvPr>
                <p14:cNvContentPartPr/>
                <p14:nvPr/>
              </p14:nvContentPartPr>
              <p14:xfrm>
                <a:off x="4957590" y="3464478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A93FCBB-A789-7C66-D368-F4115F9FB39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948950" y="34554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잉크 20">
                  <a:extLst>
                    <a:ext uri="{FF2B5EF4-FFF2-40B4-BE49-F238E27FC236}">
                      <a16:creationId xmlns="" xmlns:a16="http://schemas.microsoft.com/office/drawing/2014/main" id="{6EDACDC9-C9C0-1E46-3F0F-BE6C3C1D491A}"/>
                    </a:ext>
                  </a:extLst>
                </p14:cNvPr>
                <p14:cNvContentPartPr/>
                <p14:nvPr/>
              </p14:nvContentPartPr>
              <p14:xfrm>
                <a:off x="4957590" y="3439278"/>
                <a:ext cx="360" cy="489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EDACDC9-C9C0-1E46-3F0F-BE6C3C1D49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48950" y="3430638"/>
                  <a:ext cx="1800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잉크 21">
                <a:extLst>
                  <a:ext uri="{FF2B5EF4-FFF2-40B4-BE49-F238E27FC236}">
                    <a16:creationId xmlns="" xmlns:a16="http://schemas.microsoft.com/office/drawing/2014/main" id="{E57E600F-2857-BE3C-1700-BAAA0077E2DC}"/>
                  </a:ext>
                </a:extLst>
              </p14:cNvPr>
              <p14:cNvContentPartPr/>
              <p14:nvPr/>
            </p14:nvContentPartPr>
            <p14:xfrm>
              <a:off x="4957590" y="3556638"/>
              <a:ext cx="360" cy="180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E57E600F-2857-BE3C-1700-BAAA0077E2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48950" y="3547998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3" name="잉크 22">
                <a:extLst>
                  <a:ext uri="{FF2B5EF4-FFF2-40B4-BE49-F238E27FC236}">
                    <a16:creationId xmlns="" xmlns:a16="http://schemas.microsoft.com/office/drawing/2014/main" id="{05348723-B2F7-5F7B-2E02-FD35343BAB99}"/>
                  </a:ext>
                </a:extLst>
              </p14:cNvPr>
              <p14:cNvContentPartPr/>
              <p14:nvPr/>
            </p14:nvContentPartPr>
            <p14:xfrm>
              <a:off x="4965870" y="3623958"/>
              <a:ext cx="36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05348723-B2F7-5F7B-2E02-FD35343BAB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6870" y="3614958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6FF717E0-212E-1E10-C407-B9220FE02FF4}"/>
              </a:ext>
            </a:extLst>
          </p:cNvPr>
          <p:cNvSpPr txBox="1"/>
          <p:nvPr/>
        </p:nvSpPr>
        <p:spPr>
          <a:xfrm>
            <a:off x="6287549" y="5888953"/>
            <a:ext cx="230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bg1"/>
                </a:solidFill>
              </a:rPr>
              <a:t>무한하게 나오다가 터짐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624B35B5-65F1-793D-9E31-E75AD467EB09}"/>
              </a:ext>
            </a:extLst>
          </p:cNvPr>
          <p:cNvSpPr txBox="1"/>
          <p:nvPr/>
        </p:nvSpPr>
        <p:spPr>
          <a:xfrm>
            <a:off x="4440174" y="1273568"/>
            <a:ext cx="3864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1</a:t>
            </a:r>
            <a:r>
              <a:rPr lang="ko-KR" altLang="en-US" dirty="0">
                <a:solidFill>
                  <a:srgbClr val="554F4D"/>
                </a:solidFill>
              </a:rPr>
              <a:t>번 종료 조건 </a:t>
            </a:r>
            <a:r>
              <a:rPr lang="en-US" altLang="ko-KR" dirty="0">
                <a:solidFill>
                  <a:srgbClr val="554F4D"/>
                </a:solidFill>
              </a:rPr>
              <a:t>X</a:t>
            </a:r>
            <a:endParaRPr lang="ko-KR" altLang="en-US" dirty="0">
              <a:solidFill>
                <a:srgbClr val="554F4D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잉크 41">
                <a:extLst>
                  <a:ext uri="{FF2B5EF4-FFF2-40B4-BE49-F238E27FC236}">
                    <a16:creationId xmlns="" xmlns:a16="http://schemas.microsoft.com/office/drawing/2014/main" id="{5BEA0288-F2CC-C1B2-F0E8-A35331B543B3}"/>
                  </a:ext>
                </a:extLst>
              </p14:cNvPr>
              <p14:cNvContentPartPr/>
              <p14:nvPr/>
            </p14:nvContentPartPr>
            <p14:xfrm>
              <a:off x="4815030" y="5393718"/>
              <a:ext cx="360" cy="36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5BEA0288-F2CC-C1B2-F0E8-A35331B543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6030" y="538507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잉크 44">
                <a:extLst>
                  <a:ext uri="{FF2B5EF4-FFF2-40B4-BE49-F238E27FC236}">
                    <a16:creationId xmlns="" xmlns:a16="http://schemas.microsoft.com/office/drawing/2014/main" id="{430BF55A-35C6-87EB-C6C8-96805B1E5446}"/>
                  </a:ext>
                </a:extLst>
              </p14:cNvPr>
              <p14:cNvContentPartPr/>
              <p14:nvPr/>
            </p14:nvContentPartPr>
            <p14:xfrm>
              <a:off x="4485990" y="5553198"/>
              <a:ext cx="153000" cy="8136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430BF55A-35C6-87EB-C6C8-96805B1E544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76990" y="5544558"/>
                <a:ext cx="17064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58792611-9285-583F-6ABA-4D20493BBB5B}"/>
              </a:ext>
            </a:extLst>
          </p:cNvPr>
          <p:cNvGrpSpPr/>
          <p:nvPr/>
        </p:nvGrpSpPr>
        <p:grpSpPr>
          <a:xfrm>
            <a:off x="4310310" y="5670558"/>
            <a:ext cx="110880" cy="37080"/>
            <a:chOff x="4310310" y="5670558"/>
            <a:chExt cx="110880" cy="3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6" name="잉크 45">
                  <a:extLst>
                    <a:ext uri="{FF2B5EF4-FFF2-40B4-BE49-F238E27FC236}">
                      <a16:creationId xmlns="" xmlns:a16="http://schemas.microsoft.com/office/drawing/2014/main" id="{633B1C84-5BF4-AFC4-6314-BE8F546580B9}"/>
                    </a:ext>
                  </a:extLst>
                </p14:cNvPr>
                <p14:cNvContentPartPr/>
                <p14:nvPr/>
              </p14:nvContentPartPr>
              <p14:xfrm>
                <a:off x="4345590" y="5670558"/>
                <a:ext cx="75600" cy="2556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33B1C84-5BF4-AFC4-6314-BE8F546580B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36950" y="5661918"/>
                  <a:ext cx="93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0" name="잉크 49">
                  <a:extLst>
                    <a:ext uri="{FF2B5EF4-FFF2-40B4-BE49-F238E27FC236}">
                      <a16:creationId xmlns="" xmlns:a16="http://schemas.microsoft.com/office/drawing/2014/main" id="{FFE562C3-3146-A46A-895A-F5E50C64AC99}"/>
                    </a:ext>
                  </a:extLst>
                </p14:cNvPr>
                <p14:cNvContentPartPr/>
                <p14:nvPr/>
              </p14:nvContentPartPr>
              <p14:xfrm>
                <a:off x="4361790" y="5704038"/>
                <a:ext cx="360" cy="3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FE562C3-3146-A46A-895A-F5E50C64AC9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53150" y="569539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잉크 50">
                  <a:extLst>
                    <a:ext uri="{FF2B5EF4-FFF2-40B4-BE49-F238E27FC236}">
                      <a16:creationId xmlns="" xmlns:a16="http://schemas.microsoft.com/office/drawing/2014/main" id="{3B2C0088-7177-7900-928D-94605D23C7DF}"/>
                    </a:ext>
                  </a:extLst>
                </p14:cNvPr>
                <p14:cNvContentPartPr/>
                <p14:nvPr/>
              </p14:nvContentPartPr>
              <p14:xfrm>
                <a:off x="4310310" y="5704038"/>
                <a:ext cx="1800" cy="36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3B2C0088-7177-7900-928D-94605D23C7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01310" y="5695398"/>
                  <a:ext cx="19440" cy="2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9EB0FBD0-EAC1-70CB-07EB-31075FC1928C}"/>
              </a:ext>
            </a:extLst>
          </p:cNvPr>
          <p:cNvGrpSpPr/>
          <p:nvPr/>
        </p:nvGrpSpPr>
        <p:grpSpPr>
          <a:xfrm>
            <a:off x="4235790" y="5737878"/>
            <a:ext cx="50760" cy="50760"/>
            <a:chOff x="4235790" y="5737878"/>
            <a:chExt cx="50760" cy="5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7" name="잉크 46">
                  <a:extLst>
                    <a:ext uri="{FF2B5EF4-FFF2-40B4-BE49-F238E27FC236}">
                      <a16:creationId xmlns="" xmlns:a16="http://schemas.microsoft.com/office/drawing/2014/main" id="{1E0E3F68-83BF-164C-96E7-3E5D9E3BC5AA}"/>
                    </a:ext>
                  </a:extLst>
                </p14:cNvPr>
                <p14:cNvContentPartPr/>
                <p14:nvPr/>
              </p14:nvContentPartPr>
              <p14:xfrm>
                <a:off x="4252710" y="5737878"/>
                <a:ext cx="33840" cy="3528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E0E3F68-83BF-164C-96E7-3E5D9E3BC5A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44070" y="5728878"/>
                  <a:ext cx="51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8" name="잉크 47">
                  <a:extLst>
                    <a:ext uri="{FF2B5EF4-FFF2-40B4-BE49-F238E27FC236}">
                      <a16:creationId xmlns="" xmlns:a16="http://schemas.microsoft.com/office/drawing/2014/main" id="{64E92075-A795-EAC0-1575-44430D7B869C}"/>
                    </a:ext>
                  </a:extLst>
                </p14:cNvPr>
                <p14:cNvContentPartPr/>
                <p14:nvPr/>
              </p14:nvContentPartPr>
              <p14:xfrm>
                <a:off x="4235790" y="5788278"/>
                <a:ext cx="360" cy="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4E92075-A795-EAC0-1575-44430D7B86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27150" y="57792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2" name="잉크 51">
                  <a:extLst>
                    <a:ext uri="{FF2B5EF4-FFF2-40B4-BE49-F238E27FC236}">
                      <a16:creationId xmlns="" xmlns:a16="http://schemas.microsoft.com/office/drawing/2014/main" id="{4D13AC06-0AA4-51F4-82C3-D5E00542EA15}"/>
                    </a:ext>
                  </a:extLst>
                </p14:cNvPr>
                <p14:cNvContentPartPr/>
                <p14:nvPr/>
              </p14:nvContentPartPr>
              <p14:xfrm>
                <a:off x="4235790" y="5754438"/>
                <a:ext cx="17280" cy="172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D13AC06-0AA4-51F4-82C3-D5E00542EA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27150" y="5745798"/>
                  <a:ext cx="349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9670B947-298A-6EB9-5482-32F0BF80B4EC}"/>
              </a:ext>
            </a:extLst>
          </p:cNvPr>
          <p:cNvGrpSpPr/>
          <p:nvPr/>
        </p:nvGrpSpPr>
        <p:grpSpPr>
          <a:xfrm>
            <a:off x="4194030" y="5821758"/>
            <a:ext cx="17280" cy="360"/>
            <a:chOff x="4194030" y="5821758"/>
            <a:chExt cx="1728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9" name="잉크 48">
                  <a:extLst>
                    <a:ext uri="{FF2B5EF4-FFF2-40B4-BE49-F238E27FC236}">
                      <a16:creationId xmlns="" xmlns:a16="http://schemas.microsoft.com/office/drawing/2014/main" id="{3F42FCA8-0D11-C58E-3414-6AF0F16C1DA6}"/>
                    </a:ext>
                  </a:extLst>
                </p14:cNvPr>
                <p14:cNvContentPartPr/>
                <p14:nvPr/>
              </p14:nvContentPartPr>
              <p14:xfrm>
                <a:off x="4210950" y="5821758"/>
                <a:ext cx="360" cy="3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F42FCA8-0D11-C58E-3414-6AF0F16C1D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01950" y="5813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3" name="잉크 52">
                  <a:extLst>
                    <a:ext uri="{FF2B5EF4-FFF2-40B4-BE49-F238E27FC236}">
                      <a16:creationId xmlns="" xmlns:a16="http://schemas.microsoft.com/office/drawing/2014/main" id="{FC2203DA-A5BB-AEB9-7A0E-9C52F8374F65}"/>
                    </a:ext>
                  </a:extLst>
                </p14:cNvPr>
                <p14:cNvContentPartPr/>
                <p14:nvPr/>
              </p14:nvContentPartPr>
              <p14:xfrm>
                <a:off x="4194030" y="5821758"/>
                <a:ext cx="360" cy="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FC2203DA-A5BB-AEB9-7A0E-9C52F8374F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5390" y="58131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잉크 57">
                <a:extLst>
                  <a:ext uri="{FF2B5EF4-FFF2-40B4-BE49-F238E27FC236}">
                    <a16:creationId xmlns="" xmlns:a16="http://schemas.microsoft.com/office/drawing/2014/main" id="{B8B404BE-B1E8-EEBA-8BF7-8225C5255035}"/>
                  </a:ext>
                </a:extLst>
              </p14:cNvPr>
              <p14:cNvContentPartPr/>
              <p14:nvPr/>
            </p14:nvContentPartPr>
            <p14:xfrm>
              <a:off x="4930950" y="5410638"/>
              <a:ext cx="1800" cy="3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B8B404BE-B1E8-EEBA-8BF7-8225C525503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2310" y="5401638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9" name="잉크 58">
                <a:extLst>
                  <a:ext uri="{FF2B5EF4-FFF2-40B4-BE49-F238E27FC236}">
                    <a16:creationId xmlns="" xmlns:a16="http://schemas.microsoft.com/office/drawing/2014/main" id="{B769407B-A3EB-53DF-732E-5F12AF1E50ED}"/>
                  </a:ext>
                </a:extLst>
              </p14:cNvPr>
              <p14:cNvContentPartPr/>
              <p14:nvPr/>
            </p14:nvContentPartPr>
            <p14:xfrm>
              <a:off x="4865070" y="5351958"/>
              <a:ext cx="8640" cy="36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B769407B-A3EB-53DF-732E-5F12AF1E50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56430" y="5342958"/>
                <a:ext cx="262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1FF61E6C-D689-D243-514E-3263646BF1BF}"/>
              </a:ext>
            </a:extLst>
          </p:cNvPr>
          <p:cNvGrpSpPr/>
          <p:nvPr/>
        </p:nvGrpSpPr>
        <p:grpSpPr>
          <a:xfrm>
            <a:off x="4681110" y="5419278"/>
            <a:ext cx="126000" cy="100800"/>
            <a:chOff x="4681110" y="5419278"/>
            <a:chExt cx="12600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3" name="잉크 42">
                  <a:extLst>
                    <a:ext uri="{FF2B5EF4-FFF2-40B4-BE49-F238E27FC236}">
                      <a16:creationId xmlns="" xmlns:a16="http://schemas.microsoft.com/office/drawing/2014/main" id="{539288D7-5F33-3476-FD4C-EE9F63D8BDB6}"/>
                    </a:ext>
                  </a:extLst>
                </p14:cNvPr>
                <p14:cNvContentPartPr/>
                <p14:nvPr/>
              </p14:nvContentPartPr>
              <p14:xfrm>
                <a:off x="4788390" y="5419278"/>
                <a:ext cx="18720" cy="129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39288D7-5F33-3476-FD4C-EE9F63D8BD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779390" y="5410278"/>
                  <a:ext cx="36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잉크 43">
                  <a:extLst>
                    <a:ext uri="{FF2B5EF4-FFF2-40B4-BE49-F238E27FC236}">
                      <a16:creationId xmlns="" xmlns:a16="http://schemas.microsoft.com/office/drawing/2014/main" id="{DEC6DE1E-2F3E-3EA0-2CB6-C77293900554}"/>
                    </a:ext>
                  </a:extLst>
                </p14:cNvPr>
                <p14:cNvContentPartPr/>
                <p14:nvPr/>
              </p14:nvContentPartPr>
              <p14:xfrm>
                <a:off x="4681110" y="5452758"/>
                <a:ext cx="75600" cy="673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EC6DE1E-2F3E-3EA0-2CB6-C772939005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72110" y="5444118"/>
                  <a:ext cx="93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0" name="잉크 59">
                  <a:extLst>
                    <a:ext uri="{FF2B5EF4-FFF2-40B4-BE49-F238E27FC236}">
                      <a16:creationId xmlns="" xmlns:a16="http://schemas.microsoft.com/office/drawing/2014/main" id="{3C22086A-15B5-B82C-0925-A73937D05636}"/>
                    </a:ext>
                  </a:extLst>
                </p14:cNvPr>
                <p14:cNvContentPartPr/>
                <p14:nvPr/>
              </p14:nvContentPartPr>
              <p14:xfrm>
                <a:off x="4776870" y="5444118"/>
                <a:ext cx="21600" cy="1872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3C22086A-15B5-B82C-0925-A73937D0563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67870" y="5435478"/>
                  <a:ext cx="39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1" name="잉크 60">
                  <a:extLst>
                    <a:ext uri="{FF2B5EF4-FFF2-40B4-BE49-F238E27FC236}">
                      <a16:creationId xmlns="" xmlns:a16="http://schemas.microsoft.com/office/drawing/2014/main" id="{45C2AA9D-C762-3C70-5C03-712574BD9187}"/>
                    </a:ext>
                  </a:extLst>
                </p14:cNvPr>
                <p14:cNvContentPartPr/>
                <p14:nvPr/>
              </p14:nvContentPartPr>
              <p14:xfrm>
                <a:off x="4739430" y="5511438"/>
                <a:ext cx="360" cy="3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45C2AA9D-C762-3C70-5C03-712574BD918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30790" y="550243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46E0C985-DCE6-4B3B-1A4C-97CE2A1D6297}"/>
              </a:ext>
            </a:extLst>
          </p:cNvPr>
          <p:cNvSpPr txBox="1"/>
          <p:nvPr/>
        </p:nvSpPr>
        <p:spPr>
          <a:xfrm>
            <a:off x="7935985" y="1371464"/>
            <a:ext cx="324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2</a:t>
            </a:r>
            <a:r>
              <a:rPr lang="ko-KR" altLang="en-US" dirty="0">
                <a:solidFill>
                  <a:srgbClr val="554F4D"/>
                </a:solidFill>
              </a:rPr>
              <a:t>번 종료조건</a:t>
            </a:r>
            <a:r>
              <a:rPr lang="en-US" altLang="ko-KR" dirty="0">
                <a:solidFill>
                  <a:srgbClr val="554F4D"/>
                </a:solidFill>
              </a:rPr>
              <a:t>O</a:t>
            </a:r>
            <a:endParaRPr lang="ko-KR" altLang="en-US" dirty="0">
              <a:solidFill>
                <a:srgbClr val="554F4D"/>
              </a:solidFill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72F20832-62A9-565C-EE15-260A6D6B5F22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947195" y="1778427"/>
            <a:ext cx="1672848" cy="278808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AE6B8070-4B8F-94C3-7CA8-BEF57AFBBCF8}"/>
              </a:ext>
            </a:extLst>
          </p:cNvPr>
          <p:cNvSpPr txBox="1"/>
          <p:nvPr/>
        </p:nvSpPr>
        <p:spPr>
          <a:xfrm>
            <a:off x="9735975" y="2458286"/>
            <a:ext cx="167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10</a:t>
            </a:r>
            <a:r>
              <a:rPr lang="ko-KR" altLang="en-US" dirty="0">
                <a:solidFill>
                  <a:srgbClr val="554F4D"/>
                </a:solidFill>
              </a:rPr>
              <a:t>개 출력되고 종료</a:t>
            </a:r>
          </a:p>
        </p:txBody>
      </p:sp>
    </p:spTree>
    <p:extLst>
      <p:ext uri="{BB962C8B-B14F-4D97-AF65-F5344CB8AC3E}">
        <p14:creationId xmlns:p14="http://schemas.microsoft.com/office/powerpoint/2010/main" val="41901232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</a:t>
            </a:r>
            <a:r>
              <a:rPr lang="ko-KR" altLang="en-US" sz="3600" dirty="0">
                <a:solidFill>
                  <a:srgbClr val="554F4D"/>
                </a:solidFill>
              </a:rPr>
              <a:t>재귀함수</a:t>
            </a:r>
            <a:r>
              <a:rPr lang="en-US" altLang="ko-KR" sz="3600" dirty="0">
                <a:solidFill>
                  <a:srgbClr val="554F4D"/>
                </a:solidFill>
              </a:rPr>
              <a:t>(Recursion Function)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6FF717E0-212E-1E10-C407-B9220FE02FF4}"/>
              </a:ext>
            </a:extLst>
          </p:cNvPr>
          <p:cNvSpPr txBox="1"/>
          <p:nvPr/>
        </p:nvSpPr>
        <p:spPr>
          <a:xfrm>
            <a:off x="6287549" y="5888953"/>
            <a:ext cx="230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bg1"/>
                </a:solidFill>
              </a:rPr>
              <a:t>무한하게 나오다가 터짐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D50C4A7-7961-7B7F-C9D7-EA7239D9A74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4A8BA06-4A49-8F06-A66D-D2FB5F775D3C}"/>
              </a:ext>
            </a:extLst>
          </p:cNvPr>
          <p:cNvSpPr txBox="1"/>
          <p:nvPr/>
        </p:nvSpPr>
        <p:spPr>
          <a:xfrm>
            <a:off x="738232" y="1371464"/>
            <a:ext cx="110986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간단한 예제</a:t>
            </a:r>
            <a:r>
              <a:rPr lang="en-US" altLang="ko-KR" sz="2800" dirty="0">
                <a:solidFill>
                  <a:srgbClr val="554F4D"/>
                </a:solidFill>
              </a:rPr>
              <a:t>2  - </a:t>
            </a:r>
            <a:r>
              <a:rPr lang="en-US" altLang="ko-KR" sz="2400" dirty="0">
                <a:solidFill>
                  <a:srgbClr val="554F4D"/>
                </a:solidFill>
              </a:rPr>
              <a:t>Factorial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D8EA8E1-BAE8-52B2-E4B6-266C37A9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2094739"/>
            <a:ext cx="5019675" cy="32766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5A3383D7-0AB8-ABA5-C2B2-5294EB12E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1" y="5715000"/>
            <a:ext cx="3438525" cy="876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F4CDA92-FAE0-E467-65F0-EEA0891E97DA}"/>
              </a:ext>
            </a:extLst>
          </p:cNvPr>
          <p:cNvSpPr txBox="1"/>
          <p:nvPr/>
        </p:nvSpPr>
        <p:spPr>
          <a:xfrm>
            <a:off x="4249936" y="6027452"/>
            <a:ext cx="3858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>
                <a:solidFill>
                  <a:srgbClr val="554F4D"/>
                </a:solidFill>
              </a:rPr>
              <a:t>결과는 같게 나옴</a:t>
            </a:r>
            <a:endParaRPr lang="ko-KR" altLang="en-US" sz="2000" dirty="0">
              <a:solidFill>
                <a:srgbClr val="554F4D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8A1A7420-7CCD-5C50-57E4-BB6BCFF5C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1464"/>
            <a:ext cx="4256015" cy="289521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43E5841D-C65D-FD1D-3629-453780A25A6B}"/>
              </a:ext>
            </a:extLst>
          </p:cNvPr>
          <p:cNvSpPr txBox="1"/>
          <p:nvPr/>
        </p:nvSpPr>
        <p:spPr>
          <a:xfrm>
            <a:off x="6407150" y="4378301"/>
            <a:ext cx="45929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dirty="0" smtClean="0">
                <a:solidFill>
                  <a:srgbClr val="554F4D"/>
                </a:solidFill>
              </a:rPr>
              <a:t>Factorial(5) = 5 </a:t>
            </a:r>
            <a:r>
              <a:rPr lang="en-US" altLang="ko-KR" sz="1400" smtClean="0">
                <a:solidFill>
                  <a:srgbClr val="554F4D"/>
                </a:solidFill>
              </a:rPr>
              <a:t>* Factorial(4)</a:t>
            </a:r>
            <a:endParaRPr lang="en-US" altLang="ko-KR" sz="1400" dirty="0" smtClean="0">
              <a:solidFill>
                <a:srgbClr val="554F4D"/>
              </a:solidFill>
            </a:endParaRPr>
          </a:p>
          <a:p>
            <a:pPr algn="l"/>
            <a:r>
              <a:rPr lang="en-US" altLang="ko-KR" sz="1400" dirty="0" smtClean="0">
                <a:solidFill>
                  <a:srgbClr val="554F4D"/>
                </a:solidFill>
              </a:rPr>
              <a:t>Factorial(4) = 4 * Factorial(3)</a:t>
            </a:r>
          </a:p>
          <a:p>
            <a:pPr algn="l"/>
            <a:r>
              <a:rPr lang="en-US" altLang="ko-KR" sz="1400" dirty="0" smtClean="0">
                <a:solidFill>
                  <a:srgbClr val="554F4D"/>
                </a:solidFill>
              </a:rPr>
              <a:t>Factorial(3) = 3 * Factorial(2)</a:t>
            </a:r>
          </a:p>
          <a:p>
            <a:pPr algn="l"/>
            <a:r>
              <a:rPr lang="en-US" altLang="ko-KR" sz="1400" dirty="0" smtClean="0">
                <a:solidFill>
                  <a:srgbClr val="554F4D"/>
                </a:solidFill>
              </a:rPr>
              <a:t>Factorial(2</a:t>
            </a:r>
            <a:r>
              <a:rPr lang="en-US" altLang="ko-KR" sz="1400" dirty="0">
                <a:solidFill>
                  <a:srgbClr val="554F4D"/>
                </a:solidFill>
              </a:rPr>
              <a:t>) = 2 * </a:t>
            </a:r>
            <a:r>
              <a:rPr lang="en-US" altLang="ko-KR" sz="1400" dirty="0" smtClean="0">
                <a:solidFill>
                  <a:srgbClr val="554F4D"/>
                </a:solidFill>
              </a:rPr>
              <a:t>Factorial(1)</a:t>
            </a:r>
            <a:endParaRPr lang="en-US" altLang="ko-KR" sz="1400" dirty="0">
              <a:solidFill>
                <a:srgbClr val="554F4D"/>
              </a:solidFill>
            </a:endParaRPr>
          </a:p>
          <a:p>
            <a:pPr algn="l"/>
            <a:endParaRPr lang="en-US" altLang="ko-KR" sz="1400" dirty="0">
              <a:solidFill>
                <a:srgbClr val="554F4D"/>
              </a:solidFill>
            </a:endParaRPr>
          </a:p>
          <a:p>
            <a:pPr algn="l"/>
            <a:r>
              <a:rPr lang="en-US" altLang="ko-KR" sz="1400" dirty="0">
                <a:solidFill>
                  <a:srgbClr val="554F4D"/>
                </a:solidFill>
              </a:rPr>
              <a:t>Factorial(3) = 3 * 2 * 1</a:t>
            </a:r>
          </a:p>
          <a:p>
            <a:pPr algn="l"/>
            <a:r>
              <a:rPr lang="en-US" altLang="ko-KR" sz="1400" dirty="0">
                <a:solidFill>
                  <a:srgbClr val="554F4D"/>
                </a:solidFill>
              </a:rPr>
              <a:t>Factorial(4) = 4 * 3 * 2 * 1</a:t>
            </a:r>
          </a:p>
          <a:p>
            <a:pPr algn="l"/>
            <a:r>
              <a:rPr lang="en-US" altLang="ko-KR" sz="1400" dirty="0">
                <a:solidFill>
                  <a:srgbClr val="554F4D"/>
                </a:solidFill>
              </a:rPr>
              <a:t>Factorial(5) = 5 * 4 * 3 * 2 * 1 </a:t>
            </a:r>
            <a:endParaRPr lang="ko-KR" altLang="en-US" sz="14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815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</a:t>
            </a:r>
            <a:r>
              <a:rPr lang="ko-KR" altLang="en-US" sz="3600" dirty="0">
                <a:solidFill>
                  <a:srgbClr val="554F4D"/>
                </a:solidFill>
              </a:rPr>
              <a:t>재귀함수</a:t>
            </a:r>
            <a:r>
              <a:rPr lang="en-US" altLang="ko-KR" sz="3600" dirty="0">
                <a:solidFill>
                  <a:srgbClr val="554F4D"/>
                </a:solidFill>
              </a:rPr>
              <a:t>(Recursion Function)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6FF717E0-212E-1E10-C407-B9220FE02FF4}"/>
              </a:ext>
            </a:extLst>
          </p:cNvPr>
          <p:cNvSpPr txBox="1"/>
          <p:nvPr/>
        </p:nvSpPr>
        <p:spPr>
          <a:xfrm>
            <a:off x="6287549" y="5888953"/>
            <a:ext cx="230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bg1"/>
                </a:solidFill>
              </a:rPr>
              <a:t>무한하게 나오다가 터짐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D50C4A7-7961-7B7F-C9D7-EA7239D9A74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4A8BA06-4A49-8F06-A66D-D2FB5F775D3C}"/>
              </a:ext>
            </a:extLst>
          </p:cNvPr>
          <p:cNvSpPr txBox="1"/>
          <p:nvPr/>
        </p:nvSpPr>
        <p:spPr>
          <a:xfrm>
            <a:off x="738232" y="1208225"/>
            <a:ext cx="110986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간단한 예제</a:t>
            </a:r>
            <a:r>
              <a:rPr lang="en-US" altLang="ko-KR" sz="2800" dirty="0">
                <a:solidFill>
                  <a:srgbClr val="554F4D"/>
                </a:solidFill>
              </a:rPr>
              <a:t>3  - </a:t>
            </a:r>
            <a:r>
              <a:rPr lang="en-US" altLang="ko-KR" sz="2400" dirty="0">
                <a:solidFill>
                  <a:srgbClr val="554F4D"/>
                </a:solidFill>
              </a:rPr>
              <a:t>Fibonacci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8DCB837-2342-AE86-6163-7780C764E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33" y="1679713"/>
            <a:ext cx="4463886" cy="40352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787311F-6FE8-87B9-53A7-974F3E9C3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20" y="5856698"/>
            <a:ext cx="2210304" cy="5549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9785811-8D1A-3FA4-1018-7DD0CC777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183" y="5749947"/>
            <a:ext cx="4418130" cy="3385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6EC9ADD-6608-A5EE-7026-1C5878CFE9EE}"/>
              </a:ext>
            </a:extLst>
          </p:cNvPr>
          <p:cNvSpPr txBox="1"/>
          <p:nvPr/>
        </p:nvSpPr>
        <p:spPr>
          <a:xfrm>
            <a:off x="2956477" y="6088501"/>
            <a:ext cx="4935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554F4D"/>
                </a:solidFill>
              </a:rPr>
              <a:t>원래 </a:t>
            </a:r>
            <a:r>
              <a:rPr lang="en-US" altLang="ko-KR" dirty="0">
                <a:solidFill>
                  <a:srgbClr val="554F4D"/>
                </a:solidFill>
              </a:rPr>
              <a:t>Fibonacci</a:t>
            </a:r>
            <a:r>
              <a:rPr lang="ko-KR" altLang="en-US" dirty="0">
                <a:solidFill>
                  <a:srgbClr val="554F4D"/>
                </a:solidFill>
              </a:rPr>
              <a:t>는 </a:t>
            </a:r>
            <a:r>
              <a:rPr lang="en-US" altLang="ko-KR" dirty="0">
                <a:solidFill>
                  <a:srgbClr val="554F4D"/>
                </a:solidFill>
              </a:rPr>
              <a:t>1</a:t>
            </a:r>
            <a:r>
              <a:rPr lang="ko-KR" altLang="en-US" dirty="0">
                <a:solidFill>
                  <a:srgbClr val="554F4D"/>
                </a:solidFill>
              </a:rPr>
              <a:t>부터 시작 하지만 </a:t>
            </a:r>
            <a:r>
              <a:rPr lang="en-US" altLang="ko-KR" dirty="0">
                <a:solidFill>
                  <a:srgbClr val="554F4D"/>
                </a:solidFill>
              </a:rPr>
              <a:t>1</a:t>
            </a:r>
            <a:r>
              <a:rPr lang="ko-KR" altLang="en-US" dirty="0">
                <a:solidFill>
                  <a:srgbClr val="554F4D"/>
                </a:solidFill>
              </a:rPr>
              <a:t>번이 </a:t>
            </a:r>
            <a:r>
              <a:rPr lang="en-US" altLang="ko-KR" dirty="0">
                <a:solidFill>
                  <a:srgbClr val="554F4D"/>
                </a:solidFill>
              </a:rPr>
              <a:t>1</a:t>
            </a:r>
            <a:r>
              <a:rPr lang="ko-KR" altLang="en-US" dirty="0">
                <a:solidFill>
                  <a:srgbClr val="554F4D"/>
                </a:solidFill>
              </a:rPr>
              <a:t>이기 때문에 </a:t>
            </a:r>
            <a:r>
              <a:rPr lang="en-US" altLang="ko-KR" dirty="0">
                <a:solidFill>
                  <a:srgbClr val="554F4D"/>
                </a:solidFill>
              </a:rPr>
              <a:t>0</a:t>
            </a:r>
            <a:r>
              <a:rPr lang="ko-KR" altLang="en-US" dirty="0">
                <a:solidFill>
                  <a:srgbClr val="554F4D"/>
                </a:solidFill>
              </a:rPr>
              <a:t>번을</a:t>
            </a:r>
            <a:r>
              <a:rPr lang="en-US" altLang="ko-KR" dirty="0">
                <a:solidFill>
                  <a:srgbClr val="554F4D"/>
                </a:solidFill>
              </a:rPr>
              <a:t> 0</a:t>
            </a:r>
            <a:r>
              <a:rPr lang="ko-KR" altLang="en-US" dirty="0" err="1">
                <a:solidFill>
                  <a:srgbClr val="554F4D"/>
                </a:solidFill>
              </a:rPr>
              <a:t>으로해서</a:t>
            </a:r>
            <a:r>
              <a:rPr lang="ko-KR" altLang="en-US" dirty="0">
                <a:solidFill>
                  <a:srgbClr val="554F4D"/>
                </a:solidFill>
              </a:rPr>
              <a:t> </a:t>
            </a:r>
            <a:r>
              <a:rPr lang="en-US" altLang="ko-KR" dirty="0">
                <a:solidFill>
                  <a:srgbClr val="554F4D"/>
                </a:solidFill>
              </a:rPr>
              <a:t>index</a:t>
            </a:r>
            <a:r>
              <a:rPr lang="ko-KR" altLang="en-US" dirty="0">
                <a:solidFill>
                  <a:srgbClr val="554F4D"/>
                </a:solidFill>
              </a:rPr>
              <a:t>를 </a:t>
            </a:r>
            <a:r>
              <a:rPr lang="ko-KR" altLang="en-US" dirty="0" err="1">
                <a:solidFill>
                  <a:srgbClr val="554F4D"/>
                </a:solidFill>
              </a:rPr>
              <a:t>맞춰줌</a:t>
            </a:r>
            <a:endParaRPr lang="ko-KR" altLang="en-US" dirty="0">
              <a:solidFill>
                <a:srgbClr val="554F4D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2605FAF3-A5C6-2763-955A-DC785D49C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435" y="1546559"/>
            <a:ext cx="6426536" cy="289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940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548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</a:t>
            </a:r>
            <a:r>
              <a:rPr lang="ko-KR" altLang="en-US" sz="3600" dirty="0">
                <a:solidFill>
                  <a:srgbClr val="554F4D"/>
                </a:solidFill>
              </a:rPr>
              <a:t>재귀함수</a:t>
            </a:r>
            <a:r>
              <a:rPr lang="en-US" altLang="ko-KR" sz="3600" dirty="0">
                <a:solidFill>
                  <a:srgbClr val="554F4D"/>
                </a:solidFill>
              </a:rPr>
              <a:t>(Recursion Function)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6FF717E0-212E-1E10-C407-B9220FE02FF4}"/>
              </a:ext>
            </a:extLst>
          </p:cNvPr>
          <p:cNvSpPr txBox="1"/>
          <p:nvPr/>
        </p:nvSpPr>
        <p:spPr>
          <a:xfrm>
            <a:off x="6287549" y="5888953"/>
            <a:ext cx="2309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>
                <a:solidFill>
                  <a:schemeClr val="bg1"/>
                </a:solidFill>
              </a:rPr>
              <a:t>무한하게 나오다가 터짐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BD50C4A7-7961-7B7F-C9D7-EA7239D9A74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4A8BA06-4A49-8F06-A66D-D2FB5F775D3C}"/>
              </a:ext>
            </a:extLst>
          </p:cNvPr>
          <p:cNvSpPr txBox="1"/>
          <p:nvPr/>
        </p:nvSpPr>
        <p:spPr>
          <a:xfrm>
            <a:off x="738232" y="1208225"/>
            <a:ext cx="109695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간단한 예제</a:t>
            </a:r>
            <a:r>
              <a:rPr lang="en-US" altLang="ko-KR" sz="2800" dirty="0">
                <a:solidFill>
                  <a:srgbClr val="554F4D"/>
                </a:solidFill>
              </a:rPr>
              <a:t>4  -</a:t>
            </a:r>
            <a:r>
              <a:rPr lang="ko-KR" altLang="en-US" sz="2800" dirty="0">
                <a:solidFill>
                  <a:srgbClr val="554F4D"/>
                </a:solidFill>
              </a:rPr>
              <a:t> </a:t>
            </a:r>
            <a:r>
              <a:rPr lang="ko-KR" altLang="en-US" sz="2400" dirty="0">
                <a:solidFill>
                  <a:srgbClr val="554F4D"/>
                </a:solidFill>
              </a:rPr>
              <a:t>유클리드 </a:t>
            </a:r>
            <a:r>
              <a:rPr lang="ko-KR" altLang="en-US" sz="2400" dirty="0" err="1">
                <a:solidFill>
                  <a:srgbClr val="554F4D"/>
                </a:solidFill>
              </a:rPr>
              <a:t>호제법</a:t>
            </a:r>
            <a:r>
              <a:rPr lang="en-US" altLang="ko-KR" sz="1600" dirty="0">
                <a:solidFill>
                  <a:srgbClr val="554F4D"/>
                </a:solidFill>
              </a:rPr>
              <a:t>(</a:t>
            </a:r>
            <a:r>
              <a:rPr lang="ko-KR" altLang="en-US" sz="1600" dirty="0">
                <a:solidFill>
                  <a:srgbClr val="554F4D"/>
                </a:solidFill>
              </a:rPr>
              <a:t>두수의 최대 공약수를 구하는 대표적인 알고리즘</a:t>
            </a:r>
            <a:r>
              <a:rPr lang="en-US" altLang="ko-KR" sz="1600" dirty="0">
                <a:solidFill>
                  <a:srgbClr val="554F4D"/>
                </a:solidFill>
              </a:rPr>
              <a:t>)</a:t>
            </a:r>
          </a:p>
          <a:p>
            <a:pPr algn="l"/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r>
              <a:rPr lang="ko-KR" altLang="en-US" sz="1600" dirty="0">
                <a:solidFill>
                  <a:srgbClr val="554F4D"/>
                </a:solidFill>
              </a:rPr>
              <a:t>★유클리드 </a:t>
            </a:r>
            <a:r>
              <a:rPr lang="ko-KR" altLang="en-US" sz="1600" dirty="0" err="1">
                <a:solidFill>
                  <a:srgbClr val="554F4D"/>
                </a:solidFill>
              </a:rPr>
              <a:t>호제법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     - </a:t>
            </a:r>
            <a:r>
              <a:rPr lang="ko-KR" altLang="en-US" sz="1600" dirty="0">
                <a:solidFill>
                  <a:srgbClr val="554F4D"/>
                </a:solidFill>
              </a:rPr>
              <a:t>두 자연수 </a:t>
            </a:r>
            <a:r>
              <a:rPr lang="en-US" altLang="ko-KR" sz="1600" dirty="0">
                <a:solidFill>
                  <a:srgbClr val="554F4D"/>
                </a:solidFill>
              </a:rPr>
              <a:t>A,B</a:t>
            </a:r>
            <a:r>
              <a:rPr lang="ko-KR" altLang="en-US" sz="1600" dirty="0">
                <a:solidFill>
                  <a:srgbClr val="554F4D"/>
                </a:solidFill>
              </a:rPr>
              <a:t>에 대하여 </a:t>
            </a:r>
            <a:r>
              <a:rPr lang="en-US" altLang="ko-KR" sz="1600" dirty="0">
                <a:solidFill>
                  <a:srgbClr val="554F4D"/>
                </a:solidFill>
              </a:rPr>
              <a:t>(A&gt;B) A</a:t>
            </a:r>
            <a:r>
              <a:rPr lang="ko-KR" altLang="en-US" sz="1600" dirty="0">
                <a:solidFill>
                  <a:srgbClr val="554F4D"/>
                </a:solidFill>
              </a:rPr>
              <a:t>를 </a:t>
            </a:r>
            <a:r>
              <a:rPr lang="en-US" altLang="ko-KR" sz="1600" dirty="0">
                <a:solidFill>
                  <a:srgbClr val="554F4D"/>
                </a:solidFill>
              </a:rPr>
              <a:t>B</a:t>
            </a:r>
            <a:r>
              <a:rPr lang="ko-KR" altLang="en-US" sz="1600" dirty="0">
                <a:solidFill>
                  <a:srgbClr val="554F4D"/>
                </a:solidFill>
              </a:rPr>
              <a:t>로 나눈 나머지를 </a:t>
            </a:r>
            <a:r>
              <a:rPr lang="en-US" altLang="ko-KR" sz="1600" dirty="0">
                <a:solidFill>
                  <a:srgbClr val="554F4D"/>
                </a:solidFill>
              </a:rPr>
              <a:t>R</a:t>
            </a:r>
            <a:r>
              <a:rPr lang="ko-KR" altLang="en-US" sz="1600" dirty="0">
                <a:solidFill>
                  <a:srgbClr val="554F4D"/>
                </a:solidFill>
              </a:rPr>
              <a:t>이라고 합시다</a:t>
            </a:r>
            <a:r>
              <a:rPr lang="en-US" altLang="ko-KR" sz="1600" dirty="0">
                <a:solidFill>
                  <a:srgbClr val="554F4D"/>
                </a:solidFill>
              </a:rPr>
              <a:t>.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     - </a:t>
            </a:r>
            <a:r>
              <a:rPr lang="ko-KR" altLang="en-US" sz="1600" dirty="0">
                <a:solidFill>
                  <a:srgbClr val="554F4D"/>
                </a:solidFill>
              </a:rPr>
              <a:t>이때 </a:t>
            </a:r>
            <a:r>
              <a:rPr lang="en-US" altLang="ko-KR" sz="1600" dirty="0">
                <a:solidFill>
                  <a:srgbClr val="554F4D"/>
                </a:solidFill>
              </a:rPr>
              <a:t>A</a:t>
            </a:r>
            <a:r>
              <a:rPr lang="ko-KR" altLang="en-US" sz="1600" dirty="0">
                <a:solidFill>
                  <a:srgbClr val="554F4D"/>
                </a:solidFill>
              </a:rPr>
              <a:t>와 </a:t>
            </a:r>
            <a:r>
              <a:rPr lang="en-US" altLang="ko-KR" sz="1600" dirty="0">
                <a:solidFill>
                  <a:srgbClr val="554F4D"/>
                </a:solidFill>
              </a:rPr>
              <a:t>B</a:t>
            </a:r>
            <a:r>
              <a:rPr lang="ko-KR" altLang="en-US" sz="1600" dirty="0">
                <a:solidFill>
                  <a:srgbClr val="554F4D"/>
                </a:solidFill>
              </a:rPr>
              <a:t>의 최대 공약수는 </a:t>
            </a:r>
            <a:r>
              <a:rPr lang="en-US" altLang="ko-KR" sz="1600" dirty="0">
                <a:solidFill>
                  <a:srgbClr val="554F4D"/>
                </a:solidFill>
              </a:rPr>
              <a:t>B</a:t>
            </a:r>
            <a:r>
              <a:rPr lang="ko-KR" altLang="en-US" sz="1600" dirty="0">
                <a:solidFill>
                  <a:srgbClr val="554F4D"/>
                </a:solidFill>
              </a:rPr>
              <a:t>와 </a:t>
            </a:r>
            <a:r>
              <a:rPr lang="en-US" altLang="ko-KR" sz="1600" dirty="0">
                <a:solidFill>
                  <a:srgbClr val="554F4D"/>
                </a:solidFill>
              </a:rPr>
              <a:t>R</a:t>
            </a:r>
            <a:r>
              <a:rPr lang="ko-KR" altLang="en-US" sz="1600" dirty="0">
                <a:solidFill>
                  <a:srgbClr val="554F4D"/>
                </a:solidFill>
              </a:rPr>
              <a:t>의 최대 공약수와 같습니다</a:t>
            </a:r>
            <a:r>
              <a:rPr lang="en-US" altLang="ko-KR" sz="1600" dirty="0">
                <a:solidFill>
                  <a:srgbClr val="554F4D"/>
                </a:solidFill>
              </a:rPr>
              <a:t>.	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Ex)</a:t>
            </a:r>
            <a:r>
              <a:rPr lang="ko-KR" altLang="en-US" sz="1600" dirty="0">
                <a:solidFill>
                  <a:srgbClr val="554F4D"/>
                </a:solidFill>
              </a:rPr>
              <a:t> </a:t>
            </a:r>
            <a:r>
              <a:rPr lang="en-US" altLang="ko-KR" sz="1600" dirty="0">
                <a:solidFill>
                  <a:srgbClr val="554F4D"/>
                </a:solidFill>
              </a:rPr>
              <a:t>128</a:t>
            </a:r>
            <a:r>
              <a:rPr lang="ko-KR" altLang="en-US" sz="1600" dirty="0">
                <a:solidFill>
                  <a:srgbClr val="554F4D"/>
                </a:solidFill>
              </a:rPr>
              <a:t>과 </a:t>
            </a:r>
            <a:r>
              <a:rPr lang="en-US" altLang="ko-KR" sz="1600" dirty="0">
                <a:solidFill>
                  <a:srgbClr val="554F4D"/>
                </a:solidFill>
              </a:rPr>
              <a:t>100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 = 100</a:t>
            </a:r>
            <a:r>
              <a:rPr lang="ko-KR" altLang="en-US" sz="1600" dirty="0">
                <a:solidFill>
                  <a:srgbClr val="554F4D"/>
                </a:solidFill>
              </a:rPr>
              <a:t>과 </a:t>
            </a:r>
            <a:r>
              <a:rPr lang="en-US" altLang="ko-KR" sz="1600" dirty="0">
                <a:solidFill>
                  <a:srgbClr val="554F4D"/>
                </a:solidFill>
              </a:rPr>
              <a:t>28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28</a:t>
            </a:r>
            <a:r>
              <a:rPr lang="ko-KR" altLang="en-US" sz="1600" dirty="0">
                <a:solidFill>
                  <a:srgbClr val="554F4D"/>
                </a:solidFill>
              </a:rPr>
              <a:t>과 </a:t>
            </a:r>
            <a:r>
              <a:rPr lang="en-US" altLang="ko-KR" sz="1600" dirty="0">
                <a:solidFill>
                  <a:srgbClr val="554F4D"/>
                </a:solidFill>
              </a:rPr>
              <a:t>16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 </a:t>
            </a:r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= 16</a:t>
            </a:r>
            <a:r>
              <a:rPr lang="ko-KR" altLang="en-US" sz="1600" dirty="0">
                <a:solidFill>
                  <a:srgbClr val="554F4D"/>
                </a:solidFill>
              </a:rPr>
              <a:t>과 </a:t>
            </a:r>
            <a:r>
              <a:rPr lang="en-US" altLang="ko-KR" sz="1600" dirty="0">
                <a:solidFill>
                  <a:srgbClr val="554F4D"/>
                </a:solidFill>
              </a:rPr>
              <a:t>12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12</a:t>
            </a:r>
            <a:r>
              <a:rPr lang="ko-KR" altLang="en-US" sz="1600" dirty="0">
                <a:solidFill>
                  <a:srgbClr val="554F4D"/>
                </a:solidFill>
              </a:rPr>
              <a:t>와 </a:t>
            </a:r>
            <a:r>
              <a:rPr lang="en-US" altLang="ko-KR" sz="1600" dirty="0">
                <a:solidFill>
                  <a:srgbClr val="554F4D"/>
                </a:solidFill>
              </a:rPr>
              <a:t>4</a:t>
            </a:r>
            <a:r>
              <a:rPr lang="ko-KR" altLang="en-US" sz="1600" dirty="0">
                <a:solidFill>
                  <a:srgbClr val="554F4D"/>
                </a:solidFill>
              </a:rPr>
              <a:t>의 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 4</a:t>
            </a:r>
          </a:p>
          <a:p>
            <a:pPr algn="l"/>
            <a:endParaRPr lang="en-US" altLang="ko-KR" sz="1600" dirty="0">
              <a:solidFill>
                <a:srgbClr val="554F4D"/>
              </a:solidFill>
            </a:endParaRP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Ex) 144</a:t>
            </a:r>
            <a:r>
              <a:rPr lang="ko-KR" altLang="en-US" sz="1600" dirty="0">
                <a:solidFill>
                  <a:srgbClr val="554F4D"/>
                </a:solidFill>
              </a:rPr>
              <a:t>와 </a:t>
            </a:r>
            <a:r>
              <a:rPr lang="en-US" altLang="ko-KR" sz="1600" dirty="0">
                <a:solidFill>
                  <a:srgbClr val="554F4D"/>
                </a:solidFill>
              </a:rPr>
              <a:t>90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90</a:t>
            </a:r>
            <a:r>
              <a:rPr lang="ko-KR" altLang="en-US" sz="1600" dirty="0">
                <a:solidFill>
                  <a:srgbClr val="554F4D"/>
                </a:solidFill>
              </a:rPr>
              <a:t> 과 </a:t>
            </a:r>
            <a:r>
              <a:rPr lang="en-US" altLang="ko-KR" sz="1600" dirty="0">
                <a:solidFill>
                  <a:srgbClr val="554F4D"/>
                </a:solidFill>
              </a:rPr>
              <a:t>54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54</a:t>
            </a:r>
            <a:r>
              <a:rPr lang="ko-KR" altLang="en-US" sz="1600" dirty="0">
                <a:solidFill>
                  <a:srgbClr val="554F4D"/>
                </a:solidFill>
              </a:rPr>
              <a:t>와 </a:t>
            </a:r>
            <a:r>
              <a:rPr lang="en-US" altLang="ko-KR" sz="1600" dirty="0">
                <a:solidFill>
                  <a:srgbClr val="554F4D"/>
                </a:solidFill>
              </a:rPr>
              <a:t>36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36</a:t>
            </a:r>
            <a:r>
              <a:rPr lang="ko-KR" altLang="en-US" sz="1600" dirty="0">
                <a:solidFill>
                  <a:srgbClr val="554F4D"/>
                </a:solidFill>
              </a:rPr>
              <a:t>과 </a:t>
            </a:r>
            <a:r>
              <a:rPr lang="en-US" altLang="ko-KR" sz="1600" dirty="0">
                <a:solidFill>
                  <a:srgbClr val="554F4D"/>
                </a:solidFill>
              </a:rPr>
              <a:t>18</a:t>
            </a:r>
            <a:r>
              <a:rPr lang="ko-KR" altLang="en-US" sz="1600" dirty="0">
                <a:solidFill>
                  <a:srgbClr val="554F4D"/>
                </a:solidFill>
              </a:rPr>
              <a:t>의 최대공약수 </a:t>
            </a:r>
            <a:r>
              <a:rPr lang="en-US" altLang="ko-KR" sz="1600" dirty="0">
                <a:solidFill>
                  <a:srgbClr val="554F4D"/>
                </a:solidFill>
              </a:rPr>
              <a:t>= 18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D4F878B-9381-54DB-4E29-B5AEF8EB9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2672938"/>
            <a:ext cx="4081596" cy="38344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2DF5FA5-D8BA-D5AF-EE37-408661F0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265" y="4590172"/>
            <a:ext cx="2799770" cy="19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905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65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4.   (1) DFS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F626BBF-F1C4-3873-D1E2-E9AB003E1E3E}"/>
              </a:ext>
            </a:extLst>
          </p:cNvPr>
          <p:cNvSpPr txBox="1"/>
          <p:nvPr/>
        </p:nvSpPr>
        <p:spPr>
          <a:xfrm>
            <a:off x="622300" y="1233182"/>
            <a:ext cx="107582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554F4D"/>
                </a:solidFill>
                <a:latin typeface="+mj-lt"/>
              </a:rPr>
              <a:t>DFS</a:t>
            </a: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 </a:t>
            </a:r>
            <a:r>
              <a:rPr lang="en-US" altLang="ko-KR" sz="2000" dirty="0">
                <a:solidFill>
                  <a:srgbClr val="554F4D"/>
                </a:solidFill>
                <a:latin typeface="+mj-lt"/>
              </a:rPr>
              <a:t>(</a:t>
            </a:r>
            <a:r>
              <a:rPr lang="en-US" altLang="ko-KR" sz="2000" i="0" dirty="0">
                <a:solidFill>
                  <a:srgbClr val="000000"/>
                </a:solidFill>
                <a:effectLst/>
                <a:latin typeface="+mj-lt"/>
              </a:rPr>
              <a:t>Depth-first Search) : </a:t>
            </a:r>
            <a:r>
              <a:rPr lang="ko-KR" altLang="en-US" sz="2000" dirty="0">
                <a:solidFill>
                  <a:srgbClr val="000000"/>
                </a:solidFill>
                <a:latin typeface="+mj-lt"/>
              </a:rPr>
              <a:t>깊이 우선 </a:t>
            </a:r>
            <a:r>
              <a:rPr lang="ko-KR" altLang="en-US" sz="2000" dirty="0" smtClean="0">
                <a:solidFill>
                  <a:srgbClr val="000000"/>
                </a:solidFill>
                <a:latin typeface="+mj-lt"/>
              </a:rPr>
              <a:t>탐색    </a:t>
            </a:r>
            <a:r>
              <a:rPr lang="en-US" altLang="ko-KR" sz="2000" dirty="0" smtClean="0">
                <a:solidFill>
                  <a:srgbClr val="000000"/>
                </a:solidFill>
                <a:latin typeface="+mj-lt"/>
              </a:rPr>
              <a:t>------ STACK, </a:t>
            </a:r>
            <a:r>
              <a:rPr lang="ko-KR" altLang="en-US" sz="2000" dirty="0" smtClean="0">
                <a:solidFill>
                  <a:srgbClr val="000000"/>
                </a:solidFill>
                <a:latin typeface="+mj-lt"/>
              </a:rPr>
              <a:t>재귀함수 사용</a:t>
            </a:r>
            <a:endParaRPr lang="en-US" altLang="ko-KR" sz="2000" dirty="0">
              <a:solidFill>
                <a:srgbClr val="000000"/>
              </a:solidFill>
              <a:latin typeface="+mj-lt"/>
            </a:endParaRPr>
          </a:p>
          <a:p>
            <a:endParaRPr lang="en-US" altLang="ko-KR" sz="2000" dirty="0">
              <a:solidFill>
                <a:srgbClr val="554F4D"/>
              </a:solidFill>
              <a:latin typeface="+mj-lt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탐색 시작 노드를 스택에 넣고 방문처리</a:t>
            </a:r>
            <a:endParaRPr lang="en-US" altLang="ko-KR" sz="2000" dirty="0">
              <a:solidFill>
                <a:srgbClr val="554F4D"/>
              </a:solidFill>
              <a:latin typeface="+mj-lt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스택의 </a:t>
            </a:r>
            <a:r>
              <a:rPr lang="ko-KR" altLang="en-US" sz="2000" dirty="0" err="1">
                <a:solidFill>
                  <a:srgbClr val="554F4D"/>
                </a:solidFill>
                <a:latin typeface="+mj-lt"/>
              </a:rPr>
              <a:t>최상단</a:t>
            </a: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 노드에 방문하지 않은 인접한 노드가 하나라도 있으면 그 노드를 스택에 넣고 방문 처리</a:t>
            </a:r>
            <a:r>
              <a:rPr lang="en-US" altLang="ko-KR" sz="2000" dirty="0">
                <a:solidFill>
                  <a:srgbClr val="554F4D"/>
                </a:solidFill>
                <a:latin typeface="+mj-lt"/>
              </a:rPr>
              <a:t>, </a:t>
            </a: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방문하지 않은 인접 노드가 없으면 스택에서 </a:t>
            </a:r>
            <a:r>
              <a:rPr lang="ko-KR" altLang="en-US" sz="2000" dirty="0" err="1">
                <a:solidFill>
                  <a:srgbClr val="554F4D"/>
                </a:solidFill>
                <a:latin typeface="+mj-lt"/>
              </a:rPr>
              <a:t>최상단</a:t>
            </a: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 노드를 꺼냅니다</a:t>
            </a:r>
            <a:r>
              <a:rPr lang="en-US" altLang="ko-KR" sz="2000" dirty="0">
                <a:solidFill>
                  <a:srgbClr val="554F4D"/>
                </a:solidFill>
                <a:latin typeface="+mj-lt"/>
              </a:rPr>
              <a:t>.</a:t>
            </a: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solidFill>
                  <a:srgbClr val="554F4D"/>
                </a:solidFill>
                <a:latin typeface="+mj-lt"/>
              </a:rPr>
              <a:t>더 이상 위의 과정을 수행할 수 없을 때 까지 반복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02E1DC9-103B-6B6A-6BB9-E6EE6408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1" y="3193620"/>
            <a:ext cx="5508432" cy="28345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E4C854D-4C3D-A8FA-AF9B-599C2C0F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228" y="6174358"/>
            <a:ext cx="5024623" cy="5347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58CA15D7-D68D-8CC8-AB26-2106443F1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218" y="3070448"/>
            <a:ext cx="5200371" cy="29902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2C2BC550-26D4-08FB-22AA-17AADDA86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218" y="6242382"/>
            <a:ext cx="40671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400</Words>
  <Application>Microsoft Office PowerPoint</Application>
  <PresentationFormat>와이드스크린</PresentationFormat>
  <Paragraphs>97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김민지</cp:lastModifiedBy>
  <cp:revision>73</cp:revision>
  <dcterms:created xsi:type="dcterms:W3CDTF">2020-05-03T01:37:17Z</dcterms:created>
  <dcterms:modified xsi:type="dcterms:W3CDTF">2023-07-25T02:11:28Z</dcterms:modified>
</cp:coreProperties>
</file>